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4" r:id="rId4"/>
    <p:sldId id="265" r:id="rId5"/>
    <p:sldId id="266" r:id="rId6"/>
    <p:sldId id="258" r:id="rId7"/>
    <p:sldId id="259" r:id="rId8"/>
    <p:sldId id="260" r:id="rId9"/>
    <p:sldId id="261" r:id="rId10"/>
    <p:sldId id="267" r:id="rId11"/>
    <p:sldId id="256" r:id="rId12"/>
    <p:sldId id="257" r:id="rId13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l Performance" id="{F93D5F93-994F-4924-8C66-9A8A14DADDEA}">
          <p14:sldIdLst>
            <p14:sldId id="262"/>
            <p14:sldId id="263"/>
            <p14:sldId id="264"/>
            <p14:sldId id="265"/>
            <p14:sldId id="266"/>
          </p14:sldIdLst>
        </p14:section>
        <p14:section name="Model Performance" id="{B734C3A7-2729-4797-B989-633278B676EC}">
          <p14:sldIdLst>
            <p14:sldId id="258"/>
            <p14:sldId id="259"/>
            <p14:sldId id="260"/>
            <p14:sldId id="261"/>
            <p14:sldId id="267"/>
          </p14:sldIdLst>
        </p14:section>
        <p14:section name="Random Trial Experiments" id="{B386BC64-BAD7-43F0-BF75-07741953B3CA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1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332" y="474"/>
      </p:cViewPr>
      <p:guideLst>
        <p:guide orient="horz" pos="3001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246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160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659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89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849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275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106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068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188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943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91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762D-2479-4582-B219-4B4F1454586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18EBA-07C9-44DF-8111-2854F1E54E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023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D14B21BA-DCAD-8F9A-43EC-D3D0AE241901}"/>
              </a:ext>
            </a:extLst>
          </p:cNvPr>
          <p:cNvGrpSpPr/>
          <p:nvPr/>
        </p:nvGrpSpPr>
        <p:grpSpPr>
          <a:xfrm>
            <a:off x="583342" y="101751"/>
            <a:ext cx="12218258" cy="6713877"/>
            <a:chOff x="583342" y="101751"/>
            <a:chExt cx="12218258" cy="67138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82E39E-CAFF-65A4-48D0-9A7660C13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723" y="353568"/>
              <a:ext cx="8143875" cy="13430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7867E6-6B81-B99C-69E8-EFBB71A86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7725" y="2098205"/>
              <a:ext cx="8143875" cy="13430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3AFDF7-1E88-F481-2B09-DCF0F5CA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7722" y="3761296"/>
              <a:ext cx="8143875" cy="13430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B0236D-61BA-B56A-822F-B665EC1DA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7725" y="5472603"/>
              <a:ext cx="8143875" cy="13430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6396E7-D5BC-CE4E-C747-9B94A2E685DA}"/>
                </a:ext>
              </a:extLst>
            </p:cNvPr>
            <p:cNvSpPr txBox="1"/>
            <p:nvPr/>
          </p:nvSpPr>
          <p:spPr>
            <a:xfrm>
              <a:off x="6400800" y="101751"/>
              <a:ext cx="379462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(b) Random horizontal and vertical flip</a:t>
              </a:r>
              <a:endParaRPr lang="en-ID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086D5-36B1-1199-4A89-F7D2BA2D65DC}"/>
                </a:ext>
              </a:extLst>
            </p:cNvPr>
            <p:cNvSpPr txBox="1"/>
            <p:nvPr/>
          </p:nvSpPr>
          <p:spPr>
            <a:xfrm>
              <a:off x="6431086" y="1808785"/>
              <a:ext cx="446147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(c) Random horizontal and vertical translation</a:t>
              </a:r>
              <a:endParaRPr lang="en-ID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C86229-4B7F-AD3F-6FE0-5B9A5C819701}"/>
                </a:ext>
              </a:extLst>
            </p:cNvPr>
            <p:cNvSpPr txBox="1"/>
            <p:nvPr/>
          </p:nvSpPr>
          <p:spPr>
            <a:xfrm>
              <a:off x="6446325" y="3474807"/>
              <a:ext cx="186461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(d) Random zoom</a:t>
              </a:r>
              <a:endParaRPr lang="en-ID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C2F875F-34A5-DAB6-4361-2A7F5453371A}"/>
                    </a:ext>
                  </a:extLst>
                </p:cNvPr>
                <p:cNvSpPr txBox="1"/>
                <p:nvPr/>
              </p:nvSpPr>
              <p:spPr>
                <a:xfrm>
                  <a:off x="6446325" y="5199037"/>
                  <a:ext cx="2720617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(e) Random rotation by 90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a14:m>
                  <a:endParaRPr lang="en-ID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C2F875F-34A5-DAB6-4361-2A7F54533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6325" y="5199037"/>
                  <a:ext cx="272061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0" t="-10000"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BF7550-4B17-F772-5F6C-F652C8237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542" y="1993451"/>
              <a:ext cx="2857500" cy="2857500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40E905-E4D0-9E6A-49B6-C1A3172C199F}"/>
                </a:ext>
              </a:extLst>
            </p:cNvPr>
            <p:cNvCxnSpPr/>
            <p:nvPr/>
          </p:nvCxnSpPr>
          <p:spPr>
            <a:xfrm>
              <a:off x="583342" y="3422201"/>
              <a:ext cx="3517900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CB515C-05E2-F858-49EB-B24ADF3D16E0}"/>
                </a:ext>
              </a:extLst>
            </p:cNvPr>
            <p:cNvCxnSpPr>
              <a:cxnSpLocks/>
            </p:cNvCxnSpPr>
            <p:nvPr/>
          </p:nvCxnSpPr>
          <p:spPr>
            <a:xfrm>
              <a:off x="2342292" y="1808785"/>
              <a:ext cx="0" cy="3295536"/>
            </a:xfrm>
            <a:prstGeom prst="line">
              <a:avLst/>
            </a:prstGeom>
            <a:ln w="28575">
              <a:solidFill>
                <a:srgbClr val="00206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EE802E-6236-2E60-215C-58A7C4C132C5}"/>
                </a:ext>
              </a:extLst>
            </p:cNvPr>
            <p:cNvSpPr txBox="1"/>
            <p:nvPr/>
          </p:nvSpPr>
          <p:spPr>
            <a:xfrm>
              <a:off x="2568566" y="1439453"/>
              <a:ext cx="186288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Translational axes</a:t>
              </a:r>
              <a:endParaRPr lang="en-ID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13516A-BAEA-B027-26BA-90C69A82F261}"/>
                </a:ext>
              </a:extLst>
            </p:cNvPr>
            <p:cNvSpPr txBox="1"/>
            <p:nvPr/>
          </p:nvSpPr>
          <p:spPr>
            <a:xfrm>
              <a:off x="583342" y="1439453"/>
              <a:ext cx="9284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Busbars</a:t>
              </a:r>
              <a:endParaRPr lang="en-ID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8F740-562A-5322-4A56-53FBF11CB8E0}"/>
                </a:ext>
              </a:extLst>
            </p:cNvPr>
            <p:cNvCxnSpPr>
              <a:stCxn id="23" idx="2"/>
            </p:cNvCxnSpPr>
            <p:nvPr/>
          </p:nvCxnSpPr>
          <p:spPr>
            <a:xfrm flipH="1">
              <a:off x="2342292" y="1808785"/>
              <a:ext cx="1157715" cy="7439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34826C-DCF3-05BC-AC86-B0D54373E25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2997350" y="1808785"/>
              <a:ext cx="502657" cy="16660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47F066B-0CB3-3A85-94BA-389C3F6C4973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1047572" y="1808785"/>
              <a:ext cx="589553" cy="730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E45468-7E87-25AF-93F7-46C10FD24848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1047572" y="1808785"/>
              <a:ext cx="674330" cy="26240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6CBB67-94A1-0DE7-4AC8-B073B0F9982D}"/>
              </a:ext>
            </a:extLst>
          </p:cNvPr>
          <p:cNvSpPr txBox="1"/>
          <p:nvPr/>
        </p:nvSpPr>
        <p:spPr>
          <a:xfrm>
            <a:off x="1015614" y="5099844"/>
            <a:ext cx="265335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(a) Anatomy of a solar cell</a:t>
            </a:r>
            <a:endParaRPr lang="en-ID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EEBCCE8-9A65-AECF-7BB9-843F8B4005CB}"/>
              </a:ext>
            </a:extLst>
          </p:cNvPr>
          <p:cNvGrpSpPr/>
          <p:nvPr/>
        </p:nvGrpSpPr>
        <p:grpSpPr>
          <a:xfrm>
            <a:off x="0" y="3403"/>
            <a:ext cx="15049500" cy="8738505"/>
            <a:chOff x="0" y="3403"/>
            <a:chExt cx="15049500" cy="87385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E8AF23-3545-4E33-28E6-10ACD86FDB78}"/>
                </a:ext>
              </a:extLst>
            </p:cNvPr>
            <p:cNvGrpSpPr/>
            <p:nvPr/>
          </p:nvGrpSpPr>
          <p:grpSpPr>
            <a:xfrm>
              <a:off x="1" y="17917"/>
              <a:ext cx="7429500" cy="2877443"/>
              <a:chOff x="1" y="17917"/>
              <a:chExt cx="7429500" cy="287744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F4673A-A50E-29CB-8DE8-080092352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17917"/>
                <a:ext cx="7429500" cy="258775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E451C7-2D37-037B-B7CC-20644CDC7164}"/>
                  </a:ext>
                </a:extLst>
              </p:cNvPr>
              <p:cNvSpPr txBox="1"/>
              <p:nvPr/>
            </p:nvSpPr>
            <p:spPr>
              <a:xfrm>
                <a:off x="465762" y="2556806"/>
                <a:ext cx="1595309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Actual Class: 0.0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485F2-291D-F37A-CB58-0D675BCC2E66}"/>
                  </a:ext>
                </a:extLst>
              </p:cNvPr>
              <p:cNvSpPr txBox="1"/>
              <p:nvPr/>
            </p:nvSpPr>
            <p:spPr>
              <a:xfrm>
                <a:off x="2714548" y="2556806"/>
                <a:ext cx="2004075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DSSIM Score: 0.2246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362F27-3E85-409E-7C13-F7D70F310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93625"/>
              <a:ext cx="7429500" cy="25877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C0681B-9B16-EE2B-AED9-2B1BE54433D0}"/>
                </a:ext>
              </a:extLst>
            </p:cNvPr>
            <p:cNvSpPr txBox="1"/>
            <p:nvPr/>
          </p:nvSpPr>
          <p:spPr>
            <a:xfrm>
              <a:off x="465762" y="5430779"/>
              <a:ext cx="1595309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Class: 1.0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8F8450-6261-46A6-BA76-2C6DDAC145B4}"/>
                </a:ext>
              </a:extLst>
            </p:cNvPr>
            <p:cNvSpPr txBox="1"/>
            <p:nvPr/>
          </p:nvSpPr>
          <p:spPr>
            <a:xfrm>
              <a:off x="2714548" y="5430779"/>
              <a:ext cx="200407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DSSIM Score: 0.2233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E27814-8BEB-EBE4-C867-EFD11694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769333"/>
              <a:ext cx="7429500" cy="25877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6EECF0-3CEC-9BB5-B5C3-1926C5A30678}"/>
                </a:ext>
              </a:extLst>
            </p:cNvPr>
            <p:cNvSpPr txBox="1"/>
            <p:nvPr/>
          </p:nvSpPr>
          <p:spPr>
            <a:xfrm>
              <a:off x="465762" y="8355350"/>
              <a:ext cx="1595309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Class: 0.0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00B57E-88DF-3C94-0B94-127012A08A66}"/>
                </a:ext>
              </a:extLst>
            </p:cNvPr>
            <p:cNvSpPr txBox="1"/>
            <p:nvPr/>
          </p:nvSpPr>
          <p:spPr>
            <a:xfrm>
              <a:off x="2714548" y="8355350"/>
              <a:ext cx="200407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DSSIM Score: 0.2413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B4F932-167F-0EC4-D063-1BFD9D0BC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0000" y="3403"/>
              <a:ext cx="7429500" cy="258775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97FEB-F650-BC3D-E893-3F3F3CBE3BA0}"/>
                </a:ext>
              </a:extLst>
            </p:cNvPr>
            <p:cNvSpPr txBox="1"/>
            <p:nvPr/>
          </p:nvSpPr>
          <p:spPr>
            <a:xfrm>
              <a:off x="8082978" y="2574038"/>
              <a:ext cx="1595309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Class: 0.0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6B31EF-EA28-4C9C-B65F-2817B24348B9}"/>
                </a:ext>
              </a:extLst>
            </p:cNvPr>
            <p:cNvSpPr txBox="1"/>
            <p:nvPr/>
          </p:nvSpPr>
          <p:spPr>
            <a:xfrm>
              <a:off x="10331764" y="2574038"/>
              <a:ext cx="200407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DSSIM Score: 0.1386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B8E4E1-521F-DD57-FB2F-7ACB90436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9051" y="2912592"/>
              <a:ext cx="7429500" cy="25877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0278AC-0A1F-9040-2103-9072BEC43AA6}"/>
                </a:ext>
              </a:extLst>
            </p:cNvPr>
            <p:cNvSpPr txBox="1"/>
            <p:nvPr/>
          </p:nvSpPr>
          <p:spPr>
            <a:xfrm>
              <a:off x="8082977" y="5430779"/>
              <a:ext cx="1595309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Class: 0.0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C4E242-D098-3FEB-B95E-7841AA08EF29}"/>
                </a:ext>
              </a:extLst>
            </p:cNvPr>
            <p:cNvSpPr txBox="1"/>
            <p:nvPr/>
          </p:nvSpPr>
          <p:spPr>
            <a:xfrm>
              <a:off x="10331763" y="5430779"/>
              <a:ext cx="199644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DSSIM Score: 0.1311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E4F07CC-DEFB-01DB-C1B1-0FA4A5E6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9051" y="5821781"/>
              <a:ext cx="7429500" cy="258775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E802F7-FE7A-41FC-E3E4-95FEE3FA1723}"/>
                </a:ext>
              </a:extLst>
            </p:cNvPr>
            <p:cNvSpPr txBox="1"/>
            <p:nvPr/>
          </p:nvSpPr>
          <p:spPr>
            <a:xfrm>
              <a:off x="8082977" y="8403354"/>
              <a:ext cx="1595309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Class: 1.0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35E51C-95C6-B21F-8DFF-6B14B4E4309B}"/>
                </a:ext>
              </a:extLst>
            </p:cNvPr>
            <p:cNvSpPr txBox="1"/>
            <p:nvPr/>
          </p:nvSpPr>
          <p:spPr>
            <a:xfrm>
              <a:off x="10331763" y="8403354"/>
              <a:ext cx="200407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DSSIM Score: 0.1003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27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FA51EB9-3072-898A-8A96-43545AA85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28626"/>
              </p:ext>
            </p:extLst>
          </p:nvPr>
        </p:nvGraphicFramePr>
        <p:xfrm>
          <a:off x="3701667" y="4800600"/>
          <a:ext cx="5398263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974">
                  <a:extLst>
                    <a:ext uri="{9D8B030D-6E8A-4147-A177-3AD203B41FA5}">
                      <a16:colId xmlns:a16="http://schemas.microsoft.com/office/drawing/2014/main" val="478380398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3262911282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43990428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4161991362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3814605604"/>
                    </a:ext>
                  </a:extLst>
                </a:gridCol>
                <a:gridCol w="798069">
                  <a:extLst>
                    <a:ext uri="{9D8B030D-6E8A-4147-A177-3AD203B41FA5}">
                      <a16:colId xmlns:a16="http://schemas.microsoft.com/office/drawing/2014/main" val="42703476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Validation Metric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Seed 1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Seed 2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Seed 3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Seed 4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</a:rPr>
                        <a:t> Seed 5</a:t>
                      </a:r>
                      <a:endParaRPr lang="en-ID" sz="12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72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eX Gyre Bonum" panose="00000500000000000000" pitchFamily="50" charset="0"/>
                        </a:rPr>
                        <a:t>Mean accuracy</a:t>
                      </a:r>
                      <a:endParaRPr lang="en-ID" sz="1200" b="1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0.6427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0.5990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0.6952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0.6758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0.6291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8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eX Gyre Bonum" panose="00000500000000000000" pitchFamily="50" charset="0"/>
                        </a:rPr>
                        <a:t>Mean precision</a:t>
                      </a:r>
                      <a:endParaRPr lang="en-ID" sz="1200" b="1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0.5855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0.6652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0.6938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0.6707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0.5610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58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eX Gyre Bonum" panose="00000500000000000000" pitchFamily="50" charset="0"/>
                        </a:rPr>
                        <a:t>Mean recall</a:t>
                      </a:r>
                      <a:endParaRPr lang="en-ID" sz="1200" b="1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0.6742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0.5716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0.6366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0.5810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+mn-ea"/>
                          <a:cs typeface="+mn-cs"/>
                        </a:rPr>
                        <a:t>0.7367</a:t>
                      </a:r>
                      <a:endParaRPr lang="en-ID" sz="1200" dirty="0">
                        <a:latin typeface="TeX Gyre Bon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4569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23AFA3D-BA0B-85E8-2130-3A40F659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168"/>
            <a:ext cx="12801600" cy="3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6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E2DF0B1A-F6DB-436F-4CFC-3B0B21E198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934922"/>
                  </p:ext>
                </p:extLst>
              </p:nvPr>
            </p:nvGraphicFramePr>
            <p:xfrm>
              <a:off x="4019961" y="413385"/>
              <a:ext cx="3996438" cy="164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5945">
                      <a:extLst>
                        <a:ext uri="{9D8B030D-6E8A-4147-A177-3AD203B41FA5}">
                          <a16:colId xmlns:a16="http://schemas.microsoft.com/office/drawing/2014/main" val="478380398"/>
                        </a:ext>
                      </a:extLst>
                    </a:gridCol>
                    <a:gridCol w="966089">
                      <a:extLst>
                        <a:ext uri="{9D8B030D-6E8A-4147-A177-3AD203B41FA5}">
                          <a16:colId xmlns:a16="http://schemas.microsoft.com/office/drawing/2014/main" val="3262911282"/>
                        </a:ext>
                      </a:extLst>
                    </a:gridCol>
                    <a:gridCol w="1184404">
                      <a:extLst>
                        <a:ext uri="{9D8B030D-6E8A-4147-A177-3AD203B41FA5}">
                          <a16:colId xmlns:a16="http://schemas.microsoft.com/office/drawing/2014/main" val="2136922925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endParaRPr lang="en-US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ctr"/>
                          <a:r>
                            <a:rPr lang="en-US" sz="1200" i="0" dirty="0">
                              <a:solidFill>
                                <a:schemeClr val="tx1"/>
                              </a:solidFill>
                              <a:latin typeface="TeX Gyre Bonum" panose="00000500000000000000" pitchFamily="50" charset="0"/>
                            </a:rPr>
                            <a:t>Brown-Forsythe Test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𝐨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727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Accuracy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=8.2583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0808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Precision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=0.1304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=0.9712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558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Recall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=0.2067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=0.9344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3456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E2DF0B1A-F6DB-436F-4CFC-3B0B21E198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934922"/>
                  </p:ext>
                </p:extLst>
              </p:nvPr>
            </p:nvGraphicFramePr>
            <p:xfrm>
              <a:off x="4019961" y="413385"/>
              <a:ext cx="3996438" cy="164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5945">
                      <a:extLst>
                        <a:ext uri="{9D8B030D-6E8A-4147-A177-3AD203B41FA5}">
                          <a16:colId xmlns:a16="http://schemas.microsoft.com/office/drawing/2014/main" val="478380398"/>
                        </a:ext>
                      </a:extLst>
                    </a:gridCol>
                    <a:gridCol w="966089">
                      <a:extLst>
                        <a:ext uri="{9D8B030D-6E8A-4147-A177-3AD203B41FA5}">
                          <a16:colId xmlns:a16="http://schemas.microsoft.com/office/drawing/2014/main" val="3262911282"/>
                        </a:ext>
                      </a:extLst>
                    </a:gridCol>
                    <a:gridCol w="1184404">
                      <a:extLst>
                        <a:ext uri="{9D8B030D-6E8A-4147-A177-3AD203B41FA5}">
                          <a16:colId xmlns:a16="http://schemas.microsoft.com/office/drawing/2014/main" val="2136922925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endParaRPr lang="en-US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ctr"/>
                          <a:r>
                            <a:rPr lang="en-US" sz="1200" i="0" dirty="0">
                              <a:solidFill>
                                <a:schemeClr val="tx1"/>
                              </a:solidFill>
                              <a:latin typeface="TeX Gyre Bonum" panose="00000500000000000000" pitchFamily="50" charset="0"/>
                            </a:rPr>
                            <a:t>Brown-Forsythe Test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5876" t="-1149" r="-565" b="-213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727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Accuracy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1195" t="-144262" r="-12389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7436" t="-144262" r="-1026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808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Precision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1195" t="-244262" r="-12389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7436" t="-244262" r="-1026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8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Recall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1195" t="-344262" r="-12389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7436" t="-344262" r="-1026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3456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E9E1C7E-179B-B0A0-A1BB-A4A375109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917844"/>
                  </p:ext>
                </p:extLst>
              </p:nvPr>
            </p:nvGraphicFramePr>
            <p:xfrm>
              <a:off x="4019961" y="2237740"/>
              <a:ext cx="4003899" cy="164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1872">
                      <a:extLst>
                        <a:ext uri="{9D8B030D-6E8A-4147-A177-3AD203B41FA5}">
                          <a16:colId xmlns:a16="http://schemas.microsoft.com/office/drawing/2014/main" val="2898455155"/>
                        </a:ext>
                      </a:extLst>
                    </a:gridCol>
                    <a:gridCol w="1050227">
                      <a:extLst>
                        <a:ext uri="{9D8B030D-6E8A-4147-A177-3AD203B41FA5}">
                          <a16:colId xmlns:a16="http://schemas.microsoft.com/office/drawing/2014/main" val="1151603663"/>
                        </a:ext>
                      </a:extLst>
                    </a:gridCol>
                    <a:gridCol w="1441800">
                      <a:extLst>
                        <a:ext uri="{9D8B030D-6E8A-4147-A177-3AD203B41FA5}">
                          <a16:colId xmlns:a16="http://schemas.microsoft.com/office/drawing/2014/main" val="2293650513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endParaRPr lang="en-US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ctr"/>
                          <a:r>
                            <a:rPr lang="en-US" sz="1200" i="0" dirty="0">
                              <a:solidFill>
                                <a:schemeClr val="tx1"/>
                              </a:solidFill>
                              <a:latin typeface="TeX Gyre Bonum" panose="00000500000000000000" pitchFamily="50" charset="0"/>
                            </a:rPr>
                            <a:t>One-way ANOVA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𝐨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5658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Accuracy*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=30.7148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−06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0416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Precision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=15.4489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7151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Recall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=13.3740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=2−09</m:t>
                                </m:r>
                              </m:oMath>
                            </m:oMathPara>
                          </a14:m>
                          <a:endParaRPr lang="en-ID" sz="1200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0236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E9E1C7E-179B-B0A0-A1BB-A4A375109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917844"/>
                  </p:ext>
                </p:extLst>
              </p:nvPr>
            </p:nvGraphicFramePr>
            <p:xfrm>
              <a:off x="4019961" y="2237740"/>
              <a:ext cx="4003899" cy="164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1872">
                      <a:extLst>
                        <a:ext uri="{9D8B030D-6E8A-4147-A177-3AD203B41FA5}">
                          <a16:colId xmlns:a16="http://schemas.microsoft.com/office/drawing/2014/main" val="2898455155"/>
                        </a:ext>
                      </a:extLst>
                    </a:gridCol>
                    <a:gridCol w="1050227">
                      <a:extLst>
                        <a:ext uri="{9D8B030D-6E8A-4147-A177-3AD203B41FA5}">
                          <a16:colId xmlns:a16="http://schemas.microsoft.com/office/drawing/2014/main" val="1151603663"/>
                        </a:ext>
                      </a:extLst>
                    </a:gridCol>
                    <a:gridCol w="1441800">
                      <a:extLst>
                        <a:ext uri="{9D8B030D-6E8A-4147-A177-3AD203B41FA5}">
                          <a16:colId xmlns:a16="http://schemas.microsoft.com/office/drawing/2014/main" val="2293650513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endParaRPr lang="en-US" sz="1200" i="0" dirty="0">
                            <a:solidFill>
                              <a:schemeClr val="tx1"/>
                            </a:solidFill>
                            <a:latin typeface="TeX Gyre Bonum" panose="00000500000000000000" pitchFamily="50" charset="0"/>
                          </a:endParaRPr>
                        </a:p>
                        <a:p>
                          <a:pPr algn="ctr"/>
                          <a:r>
                            <a:rPr lang="en-US" sz="1200" i="0" dirty="0">
                              <a:solidFill>
                                <a:schemeClr val="tx1"/>
                              </a:solidFill>
                              <a:latin typeface="TeX Gyre Bonum" panose="00000500000000000000" pitchFamily="50" charset="0"/>
                            </a:rPr>
                            <a:t>One-way ANOVA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732" t="-1149" r="-488" b="-2126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5658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Accuracy*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931" t="-144262" r="-13815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059" t="-144262" r="-844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416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Precision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931" t="-244262" r="-13815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059" t="-244262" r="-84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7151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0" dirty="0">
                              <a:latin typeface="TeX Gyre Bonum" panose="00000500000000000000" pitchFamily="50" charset="0"/>
                            </a:rPr>
                            <a:t>Recall</a:t>
                          </a:r>
                          <a:endParaRPr lang="en-ID" sz="1200" b="1" i="0" dirty="0">
                            <a:latin typeface="TeX Gyre Bonum" panose="00000500000000000000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931" t="-344262" r="-13815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059" t="-344262" r="-84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0236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986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638DF9-2042-8CBD-5C89-BB0B8A31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488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B13EF-38D9-DC86-FD7F-7A6197F3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8186"/>
            <a:ext cx="12801600" cy="48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50ADF-6C4B-1851-EEE3-60100EA92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4393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602F7-5346-7EF9-555E-1CD90656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3336"/>
            <a:ext cx="12801600" cy="43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3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1D89E-CE19-83E1-DA2E-B38E6BCC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6530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007CB-4A6F-7220-8E31-7D51F1C6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0986"/>
            <a:ext cx="12801600" cy="65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7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73305-4854-6E2E-BAB5-19C12633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0740" cy="396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EE39A-5395-4126-879C-EA6E6351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-2381"/>
            <a:ext cx="5867876" cy="3966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A8525-3174-B128-F9F6-B0AF2ACA6372}"/>
              </a:ext>
            </a:extLst>
          </p:cNvPr>
          <p:cNvSpPr txBox="1"/>
          <p:nvPr/>
        </p:nvSpPr>
        <p:spPr>
          <a:xfrm>
            <a:off x="1919554" y="3953510"/>
            <a:ext cx="271741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(a) Embeddings using PCA</a:t>
            </a:r>
            <a:endParaRPr lang="en-ID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D9DA3-FF7C-55C0-1019-D861D279BD50}"/>
              </a:ext>
            </a:extLst>
          </p:cNvPr>
          <p:cNvSpPr txBox="1"/>
          <p:nvPr/>
        </p:nvSpPr>
        <p:spPr>
          <a:xfrm>
            <a:off x="7840294" y="3964305"/>
            <a:ext cx="285847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(b) Embeddings using t-SNE</a:t>
            </a:r>
            <a:endParaRPr lang="en-ID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01534E7B-5F92-D6D9-C912-34D5282ED82B}"/>
              </a:ext>
            </a:extLst>
          </p:cNvPr>
          <p:cNvGrpSpPr/>
          <p:nvPr/>
        </p:nvGrpSpPr>
        <p:grpSpPr>
          <a:xfrm>
            <a:off x="-2733245" y="-85724"/>
            <a:ext cx="16424195" cy="9601199"/>
            <a:chOff x="-1514045" y="1"/>
            <a:chExt cx="16424195" cy="960119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191D10C-DD92-5CC7-F532-5FD33EBC3319}"/>
                </a:ext>
              </a:extLst>
            </p:cNvPr>
            <p:cNvGrpSpPr/>
            <p:nvPr/>
          </p:nvGrpSpPr>
          <p:grpSpPr>
            <a:xfrm>
              <a:off x="-1474754" y="4800600"/>
              <a:ext cx="16384904" cy="4800600"/>
              <a:chOff x="-1431212" y="0"/>
              <a:chExt cx="16384904" cy="48006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8F3BB7A-7D45-E9E0-D4C8-153D0EE8E194}"/>
                  </a:ext>
                </a:extLst>
              </p:cNvPr>
              <p:cNvGrpSpPr/>
              <p:nvPr/>
            </p:nvGrpSpPr>
            <p:grpSpPr>
              <a:xfrm>
                <a:off x="-1431212" y="505298"/>
                <a:ext cx="16384904" cy="4295302"/>
                <a:chOff x="-1329612" y="-1"/>
                <a:chExt cx="16384904" cy="4295302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3FC4D5D0-84CD-74F0-A629-56DA5A1E03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959066" y="-1"/>
                  <a:ext cx="4096226" cy="4295299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7830E49-A736-33D9-2811-81A4F9D5C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2840" y="0"/>
                  <a:ext cx="4096226" cy="4295299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80EE1755-21BB-1F9F-F966-3005AD8C2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66614" y="1"/>
                  <a:ext cx="4096226" cy="4295299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EDE5523-2E38-111D-EB44-68B162122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329612" y="2"/>
                  <a:ext cx="4096226" cy="4295299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A28ED3-74E4-00B8-1D68-8D7F7E54A4DE}"/>
                    </a:ext>
                  </a:extLst>
                </p:cNvPr>
                <p:cNvSpPr txBox="1"/>
                <p:nvPr/>
              </p:nvSpPr>
              <p:spPr>
                <a:xfrm>
                  <a:off x="1692640" y="1013906"/>
                  <a:ext cx="909095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Model A</a:t>
                  </a:r>
                  <a:endParaRPr lang="en-ID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1481CF1-0268-BB49-6AC1-0D99AB786E78}"/>
                    </a:ext>
                  </a:extLst>
                </p:cNvPr>
                <p:cNvSpPr txBox="1"/>
                <p:nvPr/>
              </p:nvSpPr>
              <p:spPr>
                <a:xfrm>
                  <a:off x="5788866" y="1013906"/>
                  <a:ext cx="90922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Model B</a:t>
                  </a:r>
                  <a:endParaRPr lang="en-ID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9EA10C5-8AE6-4CAB-A5C5-490A24269904}"/>
                    </a:ext>
                  </a:extLst>
                </p:cNvPr>
                <p:cNvSpPr txBox="1"/>
                <p:nvPr/>
              </p:nvSpPr>
              <p:spPr>
                <a:xfrm>
                  <a:off x="9885092" y="1013906"/>
                  <a:ext cx="90922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Model C</a:t>
                  </a:r>
                  <a:endParaRPr lang="en-ID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8B404D3-D6F9-1A15-AD5B-E60565A33734}"/>
                    </a:ext>
                  </a:extLst>
                </p:cNvPr>
                <p:cNvSpPr txBox="1"/>
                <p:nvPr/>
              </p:nvSpPr>
              <p:spPr>
                <a:xfrm>
                  <a:off x="13981318" y="1013906"/>
                  <a:ext cx="920445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ea typeface="Sans Serif Collection" panose="020B0502040504020204" pitchFamily="34" charset="0"/>
                      <a:cs typeface="Times New Roman" panose="02020603050405020304" pitchFamily="18" charset="0"/>
                    </a:rPr>
                    <a:t>Model D</a:t>
                  </a:r>
                  <a:endParaRPr lang="en-ID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BC1184-F592-DF2C-A8A6-D929799C9E35}"/>
                  </a:ext>
                </a:extLst>
              </p:cNvPr>
              <p:cNvSpPr txBox="1"/>
              <p:nvPr/>
            </p:nvSpPr>
            <p:spPr>
              <a:xfrm>
                <a:off x="5687266" y="0"/>
                <a:ext cx="2856872" cy="553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(b) Second Phase</a:t>
                </a:r>
                <a:endParaRPr lang="en-ID" sz="3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6F1D549-D8D1-5A22-57C5-EEFF8BC1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14045" y="505300"/>
              <a:ext cx="4096226" cy="429529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AD4EA74-56FA-619E-40A1-00B45C35D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1471" y="505299"/>
              <a:ext cx="4096226" cy="429529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32D47EE-D658-7489-1DC3-8D740B858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7697" y="505300"/>
              <a:ext cx="4096226" cy="429529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25F1AFA-1E22-8FD3-468A-EEE1DDF35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13923" y="505298"/>
              <a:ext cx="4096226" cy="429529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D8788E-5220-0289-3812-DA49DF0480AE}"/>
                </a:ext>
              </a:extLst>
            </p:cNvPr>
            <p:cNvSpPr txBox="1"/>
            <p:nvPr/>
          </p:nvSpPr>
          <p:spPr>
            <a:xfrm>
              <a:off x="5643724" y="1"/>
              <a:ext cx="2408032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(a) First Phase</a:t>
              </a:r>
              <a:endParaRPr lang="en-ID" sz="30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B93AC8-1062-DFD9-DF6B-38CE6872484F}"/>
                </a:ext>
              </a:extLst>
            </p:cNvPr>
            <p:cNvSpPr txBox="1"/>
            <p:nvPr/>
          </p:nvSpPr>
          <p:spPr>
            <a:xfrm>
              <a:off x="1547498" y="1522834"/>
              <a:ext cx="90909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A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66F4E0-9AB0-0E4D-4D75-55F258040D8C}"/>
                </a:ext>
              </a:extLst>
            </p:cNvPr>
            <p:cNvSpPr txBox="1"/>
            <p:nvPr/>
          </p:nvSpPr>
          <p:spPr>
            <a:xfrm>
              <a:off x="5643724" y="1517588"/>
              <a:ext cx="909223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B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FFB4A0-8370-377C-914F-0C810CE8B9AA}"/>
                </a:ext>
              </a:extLst>
            </p:cNvPr>
            <p:cNvSpPr txBox="1"/>
            <p:nvPr/>
          </p:nvSpPr>
          <p:spPr>
            <a:xfrm>
              <a:off x="9739950" y="1517588"/>
              <a:ext cx="909223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C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DBD8E6-17DB-4068-EEBC-4FEE9E1AD2B2}"/>
                </a:ext>
              </a:extLst>
            </p:cNvPr>
            <p:cNvSpPr txBox="1"/>
            <p:nvPr/>
          </p:nvSpPr>
          <p:spPr>
            <a:xfrm>
              <a:off x="13836176" y="1517588"/>
              <a:ext cx="92044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D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53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77743C-3441-5A51-B554-2614679C8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246318"/>
              </p:ext>
            </p:extLst>
          </p:nvPr>
        </p:nvGraphicFramePr>
        <p:xfrm>
          <a:off x="276383" y="4152900"/>
          <a:ext cx="3961957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478380398"/>
                    </a:ext>
                  </a:extLst>
                </a:gridCol>
                <a:gridCol w="776161">
                  <a:extLst>
                    <a:ext uri="{9D8B030D-6E8A-4147-A177-3AD203B41FA5}">
                      <a16:colId xmlns:a16="http://schemas.microsoft.com/office/drawing/2014/main" val="3262911282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43990428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4161991362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3814605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A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B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C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D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72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0.7463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0.7671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0.7254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0.7373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8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0.5574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0.6145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0.4437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0.9745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58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0.6986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0.6986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0.9930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0.2405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4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0.3858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61169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5AB674A-F5CD-54C8-3183-4C8D74EF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8" y="98584"/>
            <a:ext cx="4096226" cy="405431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C265B06-C2B4-07D3-8520-55ECA5126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010843"/>
              </p:ext>
            </p:extLst>
          </p:nvPr>
        </p:nvGraphicFramePr>
        <p:xfrm>
          <a:off x="8868061" y="4155440"/>
          <a:ext cx="3961957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532020109"/>
                    </a:ext>
                  </a:extLst>
                </a:gridCol>
                <a:gridCol w="776161">
                  <a:extLst>
                    <a:ext uri="{9D8B030D-6E8A-4147-A177-3AD203B41FA5}">
                      <a16:colId xmlns:a16="http://schemas.microsoft.com/office/drawing/2014/main" val="2125874574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3593247158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1934147105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553135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A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B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C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D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42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0.7557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0.7186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0.7040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0.6491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22757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E40AD2-CA12-7908-06C0-BEE3D88C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53" y="98584"/>
            <a:ext cx="4096226" cy="4054316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73FCAE5-7427-A622-DCBE-13A8E2858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98311"/>
              </p:ext>
            </p:extLst>
          </p:nvPr>
        </p:nvGraphicFramePr>
        <p:xfrm>
          <a:off x="4572222" y="4152900"/>
          <a:ext cx="3961957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478380398"/>
                    </a:ext>
                  </a:extLst>
                </a:gridCol>
                <a:gridCol w="776161">
                  <a:extLst>
                    <a:ext uri="{9D8B030D-6E8A-4147-A177-3AD203B41FA5}">
                      <a16:colId xmlns:a16="http://schemas.microsoft.com/office/drawing/2014/main" val="3262911282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43990428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4161991362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3814605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A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B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C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D</a:t>
                      </a:r>
                      <a:endParaRPr lang="en-ID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72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0.8502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0.7360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0.7944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0.6904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8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0.9024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0.4333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0.6341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0.3661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58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0.4022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0.4239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0.2826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0.4456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4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ID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61169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E9E5E98-56DB-F343-D789-727EA65C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658" y="0"/>
            <a:ext cx="4096226" cy="40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3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6345E-FDEE-0020-3371-C60271655428}"/>
              </a:ext>
            </a:extLst>
          </p:cNvPr>
          <p:cNvGrpSpPr/>
          <p:nvPr/>
        </p:nvGrpSpPr>
        <p:grpSpPr>
          <a:xfrm>
            <a:off x="1714574" y="90438"/>
            <a:ext cx="8683625" cy="8381464"/>
            <a:chOff x="1714574" y="90438"/>
            <a:chExt cx="8683625" cy="83814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9C5C7D-BC6C-6353-0A3D-583755127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0" y="254000"/>
              <a:ext cx="3984308" cy="40271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456C8D-05E8-245F-FD23-2B429AF9B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3850" y="4444732"/>
              <a:ext cx="3984308" cy="402717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52D05A-0A41-31A4-42BD-B3B35035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3891" y="4430763"/>
              <a:ext cx="3984308" cy="402717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D95165-9C00-F166-FF33-134DD10A101B}"/>
                </a:ext>
              </a:extLst>
            </p:cNvPr>
            <p:cNvSpPr txBox="1"/>
            <p:nvPr/>
          </p:nvSpPr>
          <p:spPr>
            <a:xfrm>
              <a:off x="7951433" y="2098308"/>
              <a:ext cx="909223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B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580BEF-11D4-2D8E-49FA-060F6A259675}"/>
                </a:ext>
              </a:extLst>
            </p:cNvPr>
            <p:cNvSpPr txBox="1"/>
            <p:nvPr/>
          </p:nvSpPr>
          <p:spPr>
            <a:xfrm>
              <a:off x="3421456" y="6393413"/>
              <a:ext cx="909223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C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A5E684-B3A2-7417-3DDB-7CD1907E19BD}"/>
                </a:ext>
              </a:extLst>
            </p:cNvPr>
            <p:cNvSpPr txBox="1"/>
            <p:nvPr/>
          </p:nvSpPr>
          <p:spPr>
            <a:xfrm>
              <a:off x="8030461" y="6393413"/>
              <a:ext cx="92044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Model D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6877F9-3EEF-D6B1-EE8C-386205014BC2}"/>
                </a:ext>
              </a:extLst>
            </p:cNvPr>
            <p:cNvGrpSpPr/>
            <p:nvPr/>
          </p:nvGrpSpPr>
          <p:grpSpPr>
            <a:xfrm>
              <a:off x="1727664" y="90438"/>
              <a:ext cx="4140494" cy="4190732"/>
              <a:chOff x="2104120" y="90438"/>
              <a:chExt cx="4140494" cy="41907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F6F2275-468C-A0D8-D6BC-F4669DE42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0306" y="254000"/>
                <a:ext cx="3984308" cy="402717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9A3366-F011-66B5-E49D-5081F0A3B5F2}"/>
                  </a:ext>
                </a:extLst>
              </p:cNvPr>
              <p:cNvSpPr txBox="1"/>
              <p:nvPr/>
            </p:nvSpPr>
            <p:spPr>
              <a:xfrm>
                <a:off x="3797912" y="2098308"/>
                <a:ext cx="909095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Model A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340BC5-76C5-C48F-BB35-4A71B4C8D62F}"/>
                  </a:ext>
                </a:extLst>
              </p:cNvPr>
              <p:cNvSpPr txBox="1"/>
              <p:nvPr/>
            </p:nvSpPr>
            <p:spPr>
              <a:xfrm>
                <a:off x="3797912" y="90438"/>
                <a:ext cx="1229824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Actual Class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DB71E2-7C15-FFF0-B3F9-EEBC2CD49982}"/>
                  </a:ext>
                </a:extLst>
              </p:cNvPr>
              <p:cNvSpPr txBox="1"/>
              <p:nvPr/>
            </p:nvSpPr>
            <p:spPr>
              <a:xfrm rot="16200000">
                <a:off x="1543870" y="2098308"/>
                <a:ext cx="1459054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Predicted Class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5E687D-11C3-229C-7E74-84D877F738B0}"/>
                </a:ext>
              </a:extLst>
            </p:cNvPr>
            <p:cNvSpPr txBox="1"/>
            <p:nvPr/>
          </p:nvSpPr>
          <p:spPr>
            <a:xfrm>
              <a:off x="7778042" y="141238"/>
              <a:ext cx="122982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074FF2-4D99-7542-8C67-72ECC4D66245}"/>
                </a:ext>
              </a:extLst>
            </p:cNvPr>
            <p:cNvSpPr txBox="1"/>
            <p:nvPr/>
          </p:nvSpPr>
          <p:spPr>
            <a:xfrm rot="16200000">
              <a:off x="5684364" y="2098308"/>
              <a:ext cx="145905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Predicted Class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A3FF1C-B991-9F0A-D003-129A1BB023D8}"/>
                </a:ext>
              </a:extLst>
            </p:cNvPr>
            <p:cNvSpPr txBox="1"/>
            <p:nvPr/>
          </p:nvSpPr>
          <p:spPr>
            <a:xfrm>
              <a:off x="3261092" y="4314924"/>
              <a:ext cx="122982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69016-6634-6B68-2E60-9AB000A69FFC}"/>
                </a:ext>
              </a:extLst>
            </p:cNvPr>
            <p:cNvSpPr txBox="1"/>
            <p:nvPr/>
          </p:nvSpPr>
          <p:spPr>
            <a:xfrm rot="16200000">
              <a:off x="1154324" y="6283325"/>
              <a:ext cx="145905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Predicted Class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0CEDD2-B039-3990-3FDD-4AC3EB3FD3C6}"/>
                </a:ext>
              </a:extLst>
            </p:cNvPr>
            <p:cNvSpPr txBox="1"/>
            <p:nvPr/>
          </p:nvSpPr>
          <p:spPr>
            <a:xfrm>
              <a:off x="7791133" y="4314924"/>
              <a:ext cx="122982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939A85-CDFB-3DFE-EF75-7F7A2043A439}"/>
                </a:ext>
              </a:extLst>
            </p:cNvPr>
            <p:cNvSpPr txBox="1"/>
            <p:nvPr/>
          </p:nvSpPr>
          <p:spPr>
            <a:xfrm rot="16200000">
              <a:off x="5684364" y="6283325"/>
              <a:ext cx="145905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Predicted Class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490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>
            <a:extLst>
              <a:ext uri="{FF2B5EF4-FFF2-40B4-BE49-F238E27FC236}">
                <a16:creationId xmlns:a16="http://schemas.microsoft.com/office/drawing/2014/main" id="{5CF7C6B5-6AA7-AAD4-7261-4A18CDF7CDFB}"/>
              </a:ext>
            </a:extLst>
          </p:cNvPr>
          <p:cNvSpPr txBox="1"/>
          <p:nvPr/>
        </p:nvSpPr>
        <p:spPr>
          <a:xfrm rot="16200000">
            <a:off x="-628602" y="9589410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B3AE2-3F80-3B70-A12F-C9CFB135D14E}"/>
              </a:ext>
            </a:extLst>
          </p:cNvPr>
          <p:cNvGrpSpPr/>
          <p:nvPr/>
        </p:nvGrpSpPr>
        <p:grpSpPr>
          <a:xfrm>
            <a:off x="114391" y="380997"/>
            <a:ext cx="12176062" cy="2367382"/>
            <a:chOff x="114391" y="380997"/>
            <a:chExt cx="12176062" cy="23673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423876-4D63-E5A3-F232-6543000A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5138" y="719548"/>
              <a:ext cx="2045018" cy="2028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A5E19E-5429-8F90-5A2C-A982D7711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5435" y="719547"/>
              <a:ext cx="2045018" cy="2028825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76D6820-9AB8-A40A-942D-8A9A90DD7402}"/>
                </a:ext>
              </a:extLst>
            </p:cNvPr>
            <p:cNvGrpSpPr/>
            <p:nvPr/>
          </p:nvGrpSpPr>
          <p:grpSpPr>
            <a:xfrm>
              <a:off x="114391" y="402054"/>
              <a:ext cx="2311945" cy="2346325"/>
              <a:chOff x="228691" y="21054"/>
              <a:chExt cx="2311945" cy="234632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7066C16-8371-DC17-6C50-1505142C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618" y="338554"/>
                <a:ext cx="2045018" cy="202882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426820-7B54-EBDC-CF02-7A1778F5FE99}"/>
                  </a:ext>
                </a:extLst>
              </p:cNvPr>
              <p:cNvSpPr txBox="1"/>
              <p:nvPr/>
            </p:nvSpPr>
            <p:spPr>
              <a:xfrm>
                <a:off x="720472" y="21054"/>
                <a:ext cx="1595309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Actual Class: 0.0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0CADB-8A89-45C9-1BC5-BD290A4889CF}"/>
                  </a:ext>
                </a:extLst>
              </p:cNvPr>
              <p:cNvSpPr txBox="1"/>
              <p:nvPr/>
            </p:nvSpPr>
            <p:spPr>
              <a:xfrm rot="16200000">
                <a:off x="-514301" y="1183689"/>
                <a:ext cx="1824538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Predicted Class: 0.0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1341214-BCF1-3A0B-C088-7A675292C2DA}"/>
                </a:ext>
              </a:extLst>
            </p:cNvPr>
            <p:cNvGrpSpPr/>
            <p:nvPr/>
          </p:nvGrpSpPr>
          <p:grpSpPr>
            <a:xfrm>
              <a:off x="2527335" y="402052"/>
              <a:ext cx="2361600" cy="2346324"/>
              <a:chOff x="2765490" y="21054"/>
              <a:chExt cx="2361600" cy="234632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58F2878-809B-1535-3C08-4753669EB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2072" y="338553"/>
                <a:ext cx="2045018" cy="202882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E7DB12-24E7-E028-9DB4-B08F1E0D17DB}"/>
                  </a:ext>
                </a:extLst>
              </p:cNvPr>
              <p:cNvSpPr txBox="1"/>
              <p:nvPr/>
            </p:nvSpPr>
            <p:spPr>
              <a:xfrm>
                <a:off x="3306926" y="21054"/>
                <a:ext cx="1595309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Actual Class: 0.0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193E49-31D9-39CB-C84B-820CF2A0A16D}"/>
                  </a:ext>
                </a:extLst>
              </p:cNvPr>
              <p:cNvSpPr txBox="1"/>
              <p:nvPr/>
            </p:nvSpPr>
            <p:spPr>
              <a:xfrm rot="16200000">
                <a:off x="2022498" y="1183688"/>
                <a:ext cx="1824538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Predicted Class: 0.0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55311-0CAF-8CC0-72FE-2C08A1A8DC4A}"/>
                </a:ext>
              </a:extLst>
            </p:cNvPr>
            <p:cNvGrpSpPr/>
            <p:nvPr/>
          </p:nvGrpSpPr>
          <p:grpSpPr>
            <a:xfrm>
              <a:off x="4994384" y="380997"/>
              <a:ext cx="2370872" cy="2367379"/>
              <a:chOff x="5342672" y="-3"/>
              <a:chExt cx="2370872" cy="236737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9DA6C8B-2458-5337-8006-D227C62DD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8526" y="338551"/>
                <a:ext cx="2045018" cy="202882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65CF8F-0C61-15B5-08D4-C3208A49FC35}"/>
                  </a:ext>
                </a:extLst>
              </p:cNvPr>
              <p:cNvSpPr txBox="1"/>
              <p:nvPr/>
            </p:nvSpPr>
            <p:spPr>
              <a:xfrm>
                <a:off x="5893380" y="-3"/>
                <a:ext cx="1595309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Actual Class: 0.0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F5860D-3409-14B2-600A-866C1D2BD554}"/>
                  </a:ext>
                </a:extLst>
              </p:cNvPr>
              <p:cNvSpPr txBox="1"/>
              <p:nvPr/>
            </p:nvSpPr>
            <p:spPr>
              <a:xfrm rot="16200000">
                <a:off x="4599680" y="1183686"/>
                <a:ext cx="1824538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Predicted Class: 0.0</a:t>
                </a:r>
                <a:endParaRPr lang="en-ID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B94DF6-755F-0887-3D73-4FC74B386923}"/>
                </a:ext>
              </a:extLst>
            </p:cNvPr>
            <p:cNvSpPr txBox="1"/>
            <p:nvPr/>
          </p:nvSpPr>
          <p:spPr>
            <a:xfrm>
              <a:off x="8007691" y="380997"/>
              <a:ext cx="1595309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Class: 0.0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337C60-F9C5-74F1-333A-A3941DA5C2A2}"/>
                </a:ext>
              </a:extLst>
            </p:cNvPr>
            <p:cNvSpPr txBox="1"/>
            <p:nvPr/>
          </p:nvSpPr>
          <p:spPr>
            <a:xfrm rot="16200000">
              <a:off x="6703591" y="1564684"/>
              <a:ext cx="1824538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Predicted Class: 0.0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8333A4-4F11-50C6-5E5A-8B69A463A74F}"/>
                </a:ext>
              </a:extLst>
            </p:cNvPr>
            <p:cNvSpPr txBox="1"/>
            <p:nvPr/>
          </p:nvSpPr>
          <p:spPr>
            <a:xfrm rot="16200000">
              <a:off x="9191592" y="1483598"/>
              <a:ext cx="1824538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Predicted Class: 0.0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74C4A3-83DD-162B-FBFA-BE754A6CED8F}"/>
                </a:ext>
              </a:extLst>
            </p:cNvPr>
            <p:cNvSpPr txBox="1"/>
            <p:nvPr/>
          </p:nvSpPr>
          <p:spPr>
            <a:xfrm>
              <a:off x="10470289" y="397704"/>
              <a:ext cx="1595309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Sans Serif Collection" panose="020B0502040504020204" pitchFamily="34" charset="0"/>
                  <a:cs typeface="Times New Roman" panose="02020603050405020304" pitchFamily="18" charset="0"/>
                </a:rPr>
                <a:t>Actual Class: 0.0</a:t>
              </a:r>
              <a:endParaRPr lang="en-ID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4EDAF55-8E83-2495-8DBF-2785853D8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317" y="3065879"/>
            <a:ext cx="2045018" cy="20288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BB10FC-6DF6-8963-5FE6-560E1570B0EA}"/>
              </a:ext>
            </a:extLst>
          </p:cNvPr>
          <p:cNvSpPr txBox="1"/>
          <p:nvPr/>
        </p:nvSpPr>
        <p:spPr>
          <a:xfrm>
            <a:off x="606172" y="2784474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DB08C-8D01-33A2-6ED2-2E52D60BF63A}"/>
              </a:ext>
            </a:extLst>
          </p:cNvPr>
          <p:cNvSpPr txBox="1"/>
          <p:nvPr/>
        </p:nvSpPr>
        <p:spPr>
          <a:xfrm rot="16200000">
            <a:off x="-628602" y="3911015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8A8FE3-01C8-965C-06A9-B82DDDE96A2F}"/>
              </a:ext>
            </a:extLst>
          </p:cNvPr>
          <p:cNvSpPr txBox="1"/>
          <p:nvPr/>
        </p:nvSpPr>
        <p:spPr>
          <a:xfrm>
            <a:off x="3068770" y="2757902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A82530-49C3-8EE2-A707-7D75C705812E}"/>
              </a:ext>
            </a:extLst>
          </p:cNvPr>
          <p:cNvSpPr txBox="1"/>
          <p:nvPr/>
        </p:nvSpPr>
        <p:spPr>
          <a:xfrm rot="16200000">
            <a:off x="1784343" y="3911015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B765397-6833-3594-BA38-D359AF4D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944" y="6331363"/>
            <a:ext cx="2045018" cy="2028825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866A48A-C0F8-A3D4-11B9-D8969D25A771}"/>
              </a:ext>
            </a:extLst>
          </p:cNvPr>
          <p:cNvSpPr/>
          <p:nvPr/>
        </p:nvSpPr>
        <p:spPr>
          <a:xfrm>
            <a:off x="0" y="254000"/>
            <a:ext cx="12540343" cy="5232399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1905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7074EB-2401-50DB-1459-34618E6C6BB9}"/>
              </a:ext>
            </a:extLst>
          </p:cNvPr>
          <p:cNvSpPr txBox="1"/>
          <p:nvPr/>
        </p:nvSpPr>
        <p:spPr>
          <a:xfrm>
            <a:off x="5690509" y="61958"/>
            <a:ext cx="142058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Polycrystalline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4A61338-61DC-57F3-EBDD-961AA95B7947}"/>
              </a:ext>
            </a:extLst>
          </p:cNvPr>
          <p:cNvSpPr/>
          <p:nvPr/>
        </p:nvSpPr>
        <p:spPr>
          <a:xfrm>
            <a:off x="0" y="5855972"/>
            <a:ext cx="12540343" cy="5232399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1905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D9E30C-38EF-E37F-9568-6C910D3674EF}"/>
              </a:ext>
            </a:extLst>
          </p:cNvPr>
          <p:cNvSpPr txBox="1"/>
          <p:nvPr/>
        </p:nvSpPr>
        <p:spPr>
          <a:xfrm>
            <a:off x="5690509" y="5634902"/>
            <a:ext cx="15343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Monocrystalline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631A22-1471-3F10-75A4-7C69DD59B299}"/>
              </a:ext>
            </a:extLst>
          </p:cNvPr>
          <p:cNvSpPr txBox="1"/>
          <p:nvPr/>
        </p:nvSpPr>
        <p:spPr>
          <a:xfrm>
            <a:off x="677798" y="6018940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244277-ECA4-A919-04FD-AEB58F8FEDD0}"/>
              </a:ext>
            </a:extLst>
          </p:cNvPr>
          <p:cNvSpPr txBox="1"/>
          <p:nvPr/>
        </p:nvSpPr>
        <p:spPr>
          <a:xfrm rot="16200000">
            <a:off x="-628602" y="7176498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35FC183-E394-F187-6240-5C6E338E2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7652" y="3065875"/>
            <a:ext cx="2045018" cy="202882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77A4A09-1943-40B3-6F7B-0504AEC25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0238" y="3057728"/>
            <a:ext cx="2045018" cy="2028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53F669-27BC-4EBE-6725-F1BC7DF99550}"/>
              </a:ext>
            </a:extLst>
          </p:cNvPr>
          <p:cNvSpPr txBox="1"/>
          <p:nvPr/>
        </p:nvSpPr>
        <p:spPr>
          <a:xfrm>
            <a:off x="5545092" y="2751280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A604B4-75B5-6A3F-A4A6-A0DD08E9A1C2}"/>
              </a:ext>
            </a:extLst>
          </p:cNvPr>
          <p:cNvSpPr txBox="1"/>
          <p:nvPr/>
        </p:nvSpPr>
        <p:spPr>
          <a:xfrm rot="16200000">
            <a:off x="4249130" y="3896885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67F89D0-DA26-8657-B1A3-F0D3CB4138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2835" y="3065874"/>
            <a:ext cx="2045018" cy="202882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5ADD8F7-3A16-7FAE-01BA-F715D56ECB8A}"/>
              </a:ext>
            </a:extLst>
          </p:cNvPr>
          <p:cNvSpPr txBox="1"/>
          <p:nvPr/>
        </p:nvSpPr>
        <p:spPr>
          <a:xfrm>
            <a:off x="8021413" y="2771138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D65EFD-DB33-0A29-EE92-1E83C618EA97}"/>
              </a:ext>
            </a:extLst>
          </p:cNvPr>
          <p:cNvSpPr txBox="1"/>
          <p:nvPr/>
        </p:nvSpPr>
        <p:spPr>
          <a:xfrm rot="16200000">
            <a:off x="6701289" y="3897037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4F67A9A-7296-987F-880C-4C39ED24F4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8817" y="3051750"/>
            <a:ext cx="2045018" cy="202882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08A091D-F2A8-07CD-0C4F-B0534BBB226E}"/>
              </a:ext>
            </a:extLst>
          </p:cNvPr>
          <p:cNvSpPr txBox="1"/>
          <p:nvPr/>
        </p:nvSpPr>
        <p:spPr>
          <a:xfrm>
            <a:off x="10433672" y="2746181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F63DEA-4E20-EA63-C68D-B1EA6BEEBBC2}"/>
              </a:ext>
            </a:extLst>
          </p:cNvPr>
          <p:cNvSpPr txBox="1"/>
          <p:nvPr/>
        </p:nvSpPr>
        <p:spPr>
          <a:xfrm rot="16200000">
            <a:off x="9163886" y="3855069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FFB1B97-4DDD-E397-BC31-7F2174BD6D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5888" y="6331362"/>
            <a:ext cx="2023047" cy="20288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EB790C8-FEE4-4FD0-9696-AF81A9D5F782}"/>
              </a:ext>
            </a:extLst>
          </p:cNvPr>
          <p:cNvSpPr txBox="1"/>
          <p:nvPr/>
        </p:nvSpPr>
        <p:spPr>
          <a:xfrm>
            <a:off x="3175760" y="6018940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F2C847-0EC0-FAE7-38B5-2B907EAEEB9C}"/>
              </a:ext>
            </a:extLst>
          </p:cNvPr>
          <p:cNvSpPr txBox="1"/>
          <p:nvPr/>
        </p:nvSpPr>
        <p:spPr>
          <a:xfrm rot="16200000">
            <a:off x="1784343" y="7176498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0F221B7-CAF8-C488-3982-56E55ECF55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3416" y="6331363"/>
            <a:ext cx="2161840" cy="202882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C216C33-0EE0-6E43-44A9-D3FC090808D3}"/>
              </a:ext>
            </a:extLst>
          </p:cNvPr>
          <p:cNvSpPr txBox="1"/>
          <p:nvPr/>
        </p:nvSpPr>
        <p:spPr>
          <a:xfrm>
            <a:off x="5475885" y="6018942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D4488E-FD37-1009-F42A-B2189E5288BD}"/>
              </a:ext>
            </a:extLst>
          </p:cNvPr>
          <p:cNvSpPr txBox="1"/>
          <p:nvPr/>
        </p:nvSpPr>
        <p:spPr>
          <a:xfrm rot="16200000">
            <a:off x="4238692" y="7176497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7B2EA6C-4286-A612-7123-7DA362D6E7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834" y="6314077"/>
            <a:ext cx="2045018" cy="202882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4FA609A-EF42-DD68-B756-F9F52BBC3ED1}"/>
              </a:ext>
            </a:extLst>
          </p:cNvPr>
          <p:cNvSpPr txBox="1"/>
          <p:nvPr/>
        </p:nvSpPr>
        <p:spPr>
          <a:xfrm rot="16200000">
            <a:off x="6701289" y="7176496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1B9497C-1D42-1A2B-801B-08D2367570BF}"/>
              </a:ext>
            </a:extLst>
          </p:cNvPr>
          <p:cNvSpPr txBox="1"/>
          <p:nvPr/>
        </p:nvSpPr>
        <p:spPr>
          <a:xfrm>
            <a:off x="8030533" y="6018940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2D87B6A-DB51-1E88-89E5-DAAA913D89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5429" y="6314076"/>
            <a:ext cx="2045017" cy="202882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73757A1-459C-14A3-28F2-56BBCDB1EAE3}"/>
              </a:ext>
            </a:extLst>
          </p:cNvPr>
          <p:cNvSpPr txBox="1"/>
          <p:nvPr/>
        </p:nvSpPr>
        <p:spPr>
          <a:xfrm>
            <a:off x="10467570" y="6018940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D877B5-4E61-0632-1754-4FB136EFF942}"/>
              </a:ext>
            </a:extLst>
          </p:cNvPr>
          <p:cNvSpPr txBox="1"/>
          <p:nvPr/>
        </p:nvSpPr>
        <p:spPr>
          <a:xfrm rot="16200000">
            <a:off x="9191592" y="7176496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34F20E4B-8CAE-5FD1-8A11-E1BC48C228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944" y="8735962"/>
            <a:ext cx="2045018" cy="202882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4EA1D40-2CBC-0508-AC61-0FD6194F78D8}"/>
              </a:ext>
            </a:extLst>
          </p:cNvPr>
          <p:cNvSpPr txBox="1"/>
          <p:nvPr/>
        </p:nvSpPr>
        <p:spPr>
          <a:xfrm>
            <a:off x="677798" y="8446081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5AC5E37-1B96-4B08-7D33-5A1F7314CE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65888" y="8728746"/>
            <a:ext cx="2045018" cy="202882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54D3B81-B392-3294-5385-4D47F7ACB640}"/>
              </a:ext>
            </a:extLst>
          </p:cNvPr>
          <p:cNvSpPr txBox="1"/>
          <p:nvPr/>
        </p:nvSpPr>
        <p:spPr>
          <a:xfrm>
            <a:off x="3175759" y="8443143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DB61A5-4672-0842-C49A-4E9FECBF52B1}"/>
              </a:ext>
            </a:extLst>
          </p:cNvPr>
          <p:cNvSpPr txBox="1"/>
          <p:nvPr/>
        </p:nvSpPr>
        <p:spPr>
          <a:xfrm rot="16200000">
            <a:off x="1785620" y="9614855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B19FBD9-E012-50B9-546D-53726C837D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14625" y="8744275"/>
            <a:ext cx="2034581" cy="202882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267E430-F496-49E5-C7D7-590ABB44532A}"/>
              </a:ext>
            </a:extLst>
          </p:cNvPr>
          <p:cNvSpPr txBox="1"/>
          <p:nvPr/>
        </p:nvSpPr>
        <p:spPr>
          <a:xfrm rot="16200000">
            <a:off x="4233079" y="9614855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A20CA8-5BF0-F53A-D582-C3220514BA12}"/>
              </a:ext>
            </a:extLst>
          </p:cNvPr>
          <p:cNvSpPr txBox="1"/>
          <p:nvPr/>
        </p:nvSpPr>
        <p:spPr>
          <a:xfrm>
            <a:off x="5490718" y="8448591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DBD43A4D-68F8-E8A6-84FE-763A85EED8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82834" y="8735962"/>
            <a:ext cx="2045018" cy="202882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45AD440-0B06-4377-B100-EEB02326C953}"/>
              </a:ext>
            </a:extLst>
          </p:cNvPr>
          <p:cNvSpPr txBox="1"/>
          <p:nvPr/>
        </p:nvSpPr>
        <p:spPr>
          <a:xfrm>
            <a:off x="8021413" y="8425683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1329426-AED9-76A0-69E0-A32E328C3B3D}"/>
              </a:ext>
            </a:extLst>
          </p:cNvPr>
          <p:cNvSpPr txBox="1"/>
          <p:nvPr/>
        </p:nvSpPr>
        <p:spPr>
          <a:xfrm rot="16200000">
            <a:off x="6701289" y="9581097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722FE87-25D1-F79F-059C-A3C3EBA58C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14583" y="8735960"/>
            <a:ext cx="2045018" cy="20288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E69A17E-BF87-AE30-EA6C-F14AB8B4CA84}"/>
              </a:ext>
            </a:extLst>
          </p:cNvPr>
          <p:cNvSpPr txBox="1"/>
          <p:nvPr/>
        </p:nvSpPr>
        <p:spPr>
          <a:xfrm rot="16200000">
            <a:off x="9143985" y="9614855"/>
            <a:ext cx="18245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Predicted Class: 0.0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DB9B9C-08D6-2FCE-57F2-8E4E71728AAC}"/>
              </a:ext>
            </a:extLst>
          </p:cNvPr>
          <p:cNvSpPr txBox="1"/>
          <p:nvPr/>
        </p:nvSpPr>
        <p:spPr>
          <a:xfrm>
            <a:off x="10552108" y="8462994"/>
            <a:ext cx="159530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Sans Serif Collection" panose="020B0502040504020204" pitchFamily="34" charset="0"/>
                <a:cs typeface="Times New Roman" panose="02020603050405020304" pitchFamily="18" charset="0"/>
              </a:rPr>
              <a:t>Actual Class: 1.0</a:t>
            </a:r>
            <a:endParaRPr lang="en-ID" sz="1600" dirty="0">
              <a:latin typeface="Times New Roman" panose="02020603050405020304" pitchFamily="18" charset="0"/>
              <a:ea typeface="Sans Serif Collection" panose="020B050204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3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1732</TotalTime>
  <Words>521</Words>
  <Application>Microsoft Office PowerPoint</Application>
  <PresentationFormat>A3 Paper (297x420 mm)</PresentationFormat>
  <Paragraphs>192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TeX Gyre Bonum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Quang-Nguyen Vo-Huynh</dc:creator>
  <cp:lastModifiedBy>Quang-Nguyen Vo-Huynh</cp:lastModifiedBy>
  <cp:revision>384</cp:revision>
  <dcterms:created xsi:type="dcterms:W3CDTF">2022-10-20T17:36:13Z</dcterms:created>
  <dcterms:modified xsi:type="dcterms:W3CDTF">2022-10-23T07:30:17Z</dcterms:modified>
</cp:coreProperties>
</file>